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hyeonseong s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84ABF08-0DD8-452B-8326-20591F3E7768}">
  <a:tblStyle styleId="{D84ABF08-0DD8-452B-8326-20591F3E776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0-23T19:59:45.262">
    <p:pos x="6000" y="0"/>
    <p:text>성벽 기획서에 함정(함정보유량) 관련 내용이 추가되어야 합니다.</p:text>
  </p:cm>
  <p:cm authorId="0" idx="2" dt="2016-10-16T20:10:21.716">
    <p:pos x="6000" y="100"/>
    <p:text>수성병기 생산 기능에 대한 내용을 추가 해주세요
자원이 소모되는지 시간도 소모되는지
즉시 수집인지, 수집 대기하는지
배럭처럼 여러개가 지어지면 여러개를 동시 생산 할 수 있는지
과학 기술처럼 타운마다 1개만 가능한지 알 수가 없습니다.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96" name="Shape 69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" name="Shape 78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Shape 83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15" name="Shape 91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66" name="Shape 96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024" name="Shape 10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123" name="Shape 112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150" name="Shape 115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4.png"/><Relationship Id="rId10" Type="http://schemas.openxmlformats.org/officeDocument/2006/relationships/image" Target="../media/image06.png"/><Relationship Id="rId13" Type="http://schemas.openxmlformats.org/officeDocument/2006/relationships/image" Target="../media/image0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09.png"/><Relationship Id="rId5" Type="http://schemas.openxmlformats.org/officeDocument/2006/relationships/image" Target="../media/image07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07.png"/><Relationship Id="rId9" Type="http://schemas.openxmlformats.org/officeDocument/2006/relationships/image" Target="../media/image0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09.png"/><Relationship Id="rId8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1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07.png"/><Relationship Id="rId9" Type="http://schemas.openxmlformats.org/officeDocument/2006/relationships/image" Target="../media/image0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09.png"/><Relationship Id="rId8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07.png"/><Relationship Id="rId9" Type="http://schemas.openxmlformats.org/officeDocument/2006/relationships/image" Target="../media/image0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09.png"/><Relationship Id="rId8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02.png"/><Relationship Id="rId5" Type="http://schemas.openxmlformats.org/officeDocument/2006/relationships/image" Target="../media/image12.png"/><Relationship Id="rId6" Type="http://schemas.openxmlformats.org/officeDocument/2006/relationships/image" Target="../media/image09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09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02.png"/><Relationship Id="rId5" Type="http://schemas.openxmlformats.org/officeDocument/2006/relationships/image" Target="../media/image12.png"/><Relationship Id="rId6" Type="http://schemas.openxmlformats.org/officeDocument/2006/relationships/image" Target="../media/image09.png"/><Relationship Id="rId7" Type="http://schemas.openxmlformats.org/officeDocument/2006/relationships/image" Target="../media/image06.png"/><Relationship Id="rId8" Type="http://schemas.openxmlformats.org/officeDocument/2006/relationships/image" Target="../media/image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1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02.png"/><Relationship Id="rId9" Type="http://schemas.openxmlformats.org/officeDocument/2006/relationships/image" Target="../media/image26.png"/><Relationship Id="rId15" Type="http://schemas.openxmlformats.org/officeDocument/2006/relationships/image" Target="../media/image32.png"/><Relationship Id="rId1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13" Type="http://schemas.openxmlformats.org/officeDocument/2006/relationships/image" Target="../media/image2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02.png"/><Relationship Id="rId9" Type="http://schemas.openxmlformats.org/officeDocument/2006/relationships/image" Target="../media/image34.png"/><Relationship Id="rId15" Type="http://schemas.openxmlformats.org/officeDocument/2006/relationships/image" Target="../media/image39.png"/><Relationship Id="rId14" Type="http://schemas.openxmlformats.org/officeDocument/2006/relationships/image" Target="../media/image35.png"/><Relationship Id="rId17" Type="http://schemas.openxmlformats.org/officeDocument/2006/relationships/image" Target="../media/image40.png"/><Relationship Id="rId16" Type="http://schemas.openxmlformats.org/officeDocument/2006/relationships/image" Target="../media/image37.png"/><Relationship Id="rId5" Type="http://schemas.openxmlformats.org/officeDocument/2006/relationships/image" Target="../media/image19.png"/><Relationship Id="rId19" Type="http://schemas.openxmlformats.org/officeDocument/2006/relationships/image" Target="../media/image29.png"/><Relationship Id="rId6" Type="http://schemas.openxmlformats.org/officeDocument/2006/relationships/image" Target="../media/image27.png"/><Relationship Id="rId18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02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02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WdbQGVqgMYdU7agozUvpTWljXJvbCjNWrXdmEa35r9U/edit" TargetMode="External"/><Relationship Id="rId4" Type="http://schemas.openxmlformats.org/officeDocument/2006/relationships/hyperlink" Target="https://docs.google.com/presentation/d/1WdbQGVqgMYdU7agozUvpTWljXJvbCjNWrXdmEa35r9U/edit" TargetMode="External"/><Relationship Id="rId5" Type="http://schemas.openxmlformats.org/officeDocument/2006/relationships/hyperlink" Target="https://docs.google.com/presentation/d/1LiQyoOMNncRzDWBCZV229q_yA8C2bnl9CEWKOw6Fvwg/edit" TargetMode="External"/><Relationship Id="rId6" Type="http://schemas.openxmlformats.org/officeDocument/2006/relationships/hyperlink" Target="https://docs.google.com/presentation/d/1LiQyoOMNncRzDWBCZV229q_yA8C2bnl9CEWKOw6Fvwg/ed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hyperlink" Target="ppt/slides/slide15.xml" TargetMode="External"/><Relationship Id="rId6" Type="http://schemas.openxmlformats.org/officeDocument/2006/relationships/hyperlink" Target="ppt/slides/slide4.xml" TargetMode="External"/><Relationship Id="rId7" Type="http://schemas.openxmlformats.org/officeDocument/2006/relationships/image" Target="../media/image03.png"/><Relationship Id="rId8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5.png"/><Relationship Id="rId6" Type="http://schemas.openxmlformats.org/officeDocument/2006/relationships/image" Target="../media/image04.png"/><Relationship Id="rId7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1" Type="http://schemas.openxmlformats.org/officeDocument/2006/relationships/hyperlink" Target="ppt/slides/slide8.xml" TargetMode="External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06.png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전쟁공방 1.0</a:t>
            </a:r>
            <a:b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Battle Workshop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2016.09.29.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63" name="Shape 363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64" name="Shape 364"/>
          <p:cNvSpPr/>
          <p:nvPr/>
        </p:nvSpPr>
        <p:spPr>
          <a:xfrm>
            <a:off x="215538" y="142595"/>
            <a:ext cx="290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업그레이드_정보</a:t>
            </a:r>
          </a:p>
        </p:txBody>
      </p:sp>
      <p:sp>
        <p:nvSpPr>
          <p:cNvPr id="365" name="Shape 365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69" name="Shape 369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72" name="Shape 372"/>
          <p:cNvSpPr/>
          <p:nvPr/>
        </p:nvSpPr>
        <p:spPr>
          <a:xfrm>
            <a:off x="4532571" y="322792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373" name="Shape 373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4551901" y="377400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9" name="Shape 379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0" name="Shape 380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81" name="Shape 381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2" name="Shape 382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3" name="Shape 383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5" name="Shape 385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86" name="Shape 3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4" name="Shape 394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5" name="Shape 395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96" name="Shape 396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97" name="Shape 397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8" name="Shape 398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401" name="Shape 401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402" name="Shape 402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08" name="Shape 408"/>
          <p:cNvSpPr/>
          <p:nvPr/>
        </p:nvSpPr>
        <p:spPr>
          <a:xfrm>
            <a:off x="600117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생산속도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grpSp>
        <p:nvGrpSpPr>
          <p:cNvPr id="409" name="Shape 409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410" name="Shape 410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효과 수치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효과 증가분</a:t>
              </a:r>
              <a:b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(다음 레벨 효과 수치 – 현재 레벨 효과 수치)</a:t>
              </a:r>
            </a:p>
          </p:txBody>
        </p:sp>
        <p:cxnSp>
          <p:nvCxnSpPr>
            <p:cNvPr id="411" name="Shape 411"/>
            <p:cNvCxnSpPr>
              <a:stCxn id="410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12" name="Shape 412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13" name="Shape 413"/>
          <p:cNvCxnSpPr>
            <a:stCxn id="412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14" name="Shape 414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5" name="Shape 415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6039953" y="3787130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8" name="Shape 418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1" name="Shape 421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4555010" y="4327621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4" name="Shape 424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25" name="Shape 425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6" name="Shape 426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7" name="Shape 427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28" name="Shape 428"/>
          <p:cNvCxnSpPr>
            <a:stCxn id="427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9" name="Shape 429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30" name="Shape 430"/>
          <p:cNvCxnSpPr>
            <a:stCxn id="429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31" name="Shape 431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32" name="Shape 432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33" name="Shape 433"/>
            <p:cNvCxnSpPr>
              <a:stCxn id="432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34" name="Shape 434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35" name="Shape 435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36" name="Shape 436"/>
            <p:cNvCxnSpPr>
              <a:stCxn id="435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37" name="Shape 437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38" name="Shape 438"/>
          <p:cNvCxnSpPr>
            <a:stCxn id="437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9" name="Shape 439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40" name="Shape 440"/>
          <p:cNvCxnSpPr>
            <a:stCxn id="439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1" name="Shape 441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42" name="Shape 442"/>
          <p:cNvCxnSpPr>
            <a:stCxn id="441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443" name="Shape 4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21196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4550892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445" name="Shape 445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6" name="Shape 446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47" name="Shape 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3617832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4175244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4712" y="3617832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57" name="Shape 457"/>
          <p:cNvSpPr/>
          <p:nvPr/>
        </p:nvSpPr>
        <p:spPr>
          <a:xfrm>
            <a:off x="1443145" y="1072554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58" name="Shape 458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452475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463" name="Shape 463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4" name="Shape 464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65" name="Shape 465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6" name="Shape 466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7" name="Shape 467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68" name="Shape 468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9" name="Shape 469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0" name="Shape 4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75" name="Shape 475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6" name="Shape 476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7" name="Shape 477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5434010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79" name="Shape 479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80" name="Shape 480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1" name="Shape 481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415546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86" name="Shape 486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87" name="Shape 487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8" name="Shape 488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9" name="Shape 489"/>
          <p:cNvSpPr/>
          <p:nvPr/>
        </p:nvSpPr>
        <p:spPr>
          <a:xfrm>
            <a:off x="215538" y="142595"/>
            <a:ext cx="288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체크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96" name="Shape 496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7" name="Shape 497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98" name="Shape 498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99" name="Shape 499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0" name="Shape 500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1" name="Shape 501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503" name="Shape 503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4" name="Shape 504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5" name="Shape 505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07" name="Shape 507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8" name="Shape 508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09" name="Shape 5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2" name="Shape 512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13" name="Shape 513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14" name="Shape 514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15" name="Shape 515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16" name="Shape 516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17" name="Shape 5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611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948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6362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5467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4056223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29" name="Shape 529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0" name="Shape 530"/>
          <p:cNvSpPr/>
          <p:nvPr/>
        </p:nvSpPr>
        <p:spPr>
          <a:xfrm>
            <a:off x="215538" y="142595"/>
            <a:ext cx="3446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업그레이드_팝업 처리</a:t>
            </a:r>
          </a:p>
        </p:txBody>
      </p:sp>
      <p:sp>
        <p:nvSpPr>
          <p:cNvPr id="531" name="Shape 531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35" name="Shape 535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37" name="Shape 537"/>
          <p:cNvSpPr/>
          <p:nvPr/>
        </p:nvSpPr>
        <p:spPr>
          <a:xfrm>
            <a:off x="4532571" y="322792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538" name="Shape 538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3" name="Shape 543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44" name="Shape 544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5" name="Shape 545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6" name="Shape 5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3" name="Shape 553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4" name="Shape 554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55" name="Shape 555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56" name="Shape 556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7" name="Shape 557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60" name="Shape 560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61" name="Shape 561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Shape 565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6" name="Shape 566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6039953" y="3787130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568" name="Shape 568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9" name="Shape 569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70" name="Shape 570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1" name="Shape 571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2" name="Shape 572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74" name="Shape 574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4565157" y="3795723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576" name="Shape 576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77" name="Shape 577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8" name="Shape 578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79" name="Shape 5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Shape 580"/>
          <p:cNvCxnSpPr>
            <a:stCxn id="572" idx="3"/>
            <a:endCxn id="533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81" name="Shape 581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2" name="Shape 582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전쟁공방을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Shape 584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85" name="Shape 5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87" name="Shape 587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88" name="Shape 588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전쟁공방 건설 완료</a:t>
            </a:r>
          </a:p>
        </p:txBody>
      </p:sp>
      <p:cxnSp>
        <p:nvCxnSpPr>
          <p:cNvPr id="589" name="Shape 589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0" name="Shape 590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1" name="Shape 591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92" name="Shape 592"/>
          <p:cNvCxnSpPr>
            <a:endCxn id="535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93" name="Shape 5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21196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4597875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595" name="Shape 595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6" name="Shape 596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7" name="Shape 5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>
            <a:stCxn id="538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00" name="Shape 600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Shape 6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6400" y="1711016"/>
            <a:ext cx="1214951" cy="1256992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06" name="Shape 606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09" name="Shape 609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12" name="Shape 612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13" name="Shape 613"/>
          <p:cNvSpPr/>
          <p:nvPr/>
        </p:nvSpPr>
        <p:spPr>
          <a:xfrm>
            <a:off x="600117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생산속도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614" name="Shape 6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40682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40682" y="365691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12141" y="3656919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215538" y="142595"/>
            <a:ext cx="290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업그레이드_고용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6" name="Shape 626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7" name="Shape 627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31" name="Shape 631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33" name="Shape 633"/>
          <p:cNvSpPr/>
          <p:nvPr/>
        </p:nvSpPr>
        <p:spPr>
          <a:xfrm>
            <a:off x="1189295" y="3199352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634" name="Shape 634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Shape 637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38" name="Shape 638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9" name="Shape 639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1" name="Shape 641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42" name="Shape 6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49" name="Shape 649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0" name="Shape 650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1" name="Shape 651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52" name="Shape 652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3" name="Shape 653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56" name="Shape 656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57" name="Shape 657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60" name="Shape 6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Shape 661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2" name="Shape 662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2696677" y="375855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664" name="Shape 664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5" name="Shape 665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66" name="Shape 666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7" name="Shape 667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8" name="Shape 668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221883" y="3767148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670" name="Shape 670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71" name="Shape 671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2" name="Shape 672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3" name="Shape 6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794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12539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676" name="Shape 676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7" name="Shape 677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78" name="Shape 6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Shape 680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81" name="Shape 681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전쟁공방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Shape 6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85" name="Shape 685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86" name="Shape 686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87" name="Shape 687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89" name="Shape 689"/>
          <p:cNvSpPr/>
          <p:nvPr/>
        </p:nvSpPr>
        <p:spPr>
          <a:xfrm>
            <a:off x="260205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생산속도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690" name="Shape 69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015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015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8608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/>
        </p:nvSpPr>
        <p:spPr>
          <a:xfrm>
            <a:off x="215538" y="142595"/>
            <a:ext cx="3446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업그레이드_골드 부족</a:t>
            </a:r>
          </a:p>
        </p:txBody>
      </p:sp>
      <p:pic>
        <p:nvPicPr>
          <p:cNvPr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2" name="Shape 702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3" name="Shape 703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Shape 704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07" name="Shape 707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09" name="Shape 709"/>
          <p:cNvSpPr/>
          <p:nvPr/>
        </p:nvSpPr>
        <p:spPr>
          <a:xfrm>
            <a:off x="1189295" y="3199352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710" name="Shape 710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Shape 713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4" name="Shape 714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5" name="Shape 715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16" name="Shape 716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7" name="Shape 717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18" name="Shape 7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Shape 7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5" name="Shape 725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6" name="Shape 726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7" name="Shape 727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28" name="Shape 728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32" name="Shape 732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33" name="Shape 733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36" name="Shape 7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Shape 737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8" name="Shape 738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696677" y="375855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740" name="Shape 740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1" name="Shape 741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42" name="Shape 742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3" name="Shape 743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4" name="Shape 744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1221883" y="3767148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746" name="Shape 746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8" name="Shape 7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794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Shape 749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0" name="Shape 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1246805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752" name="Shape 752"/>
          <p:cNvCxnSpPr/>
          <p:nvPr/>
        </p:nvCxnSpPr>
        <p:spPr>
          <a:xfrm>
            <a:off x="124706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3" name="Shape 753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4" name="Shape 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Shape 756"/>
          <p:cNvCxnSpPr>
            <a:stCxn id="730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7" name="Shape 757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전쟁공방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Shape 7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1" name="Shape 761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62" name="Shape 762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63" name="Shape 763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65" name="Shape 765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전쟁공방을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7" name="Shape 767"/>
          <p:cNvCxnSpPr>
            <a:stCxn id="765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68" name="Shape 7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0" name="Shape 770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71" name="Shape 771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6" name="Shape 776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78" name="Shape 778"/>
          <p:cNvCxnSpPr>
            <a:stCxn id="777" idx="1"/>
            <a:endCxn id="772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79" name="Shape 779"/>
          <p:cNvCxnSpPr>
            <a:stCxn id="777" idx="1"/>
            <a:endCxn id="765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80" name="Shape 780"/>
          <p:cNvCxnSpPr>
            <a:stCxn id="777" idx="1"/>
            <a:endCxn id="757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781" name="Shape 781"/>
          <p:cNvSpPr/>
          <p:nvPr/>
        </p:nvSpPr>
        <p:spPr>
          <a:xfrm>
            <a:off x="2620903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생산속도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782" name="Shape 7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4015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4015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8608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Shape 7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92" name="Shape 792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93" name="Shape 793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Shape 796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7" name="Shape 797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Shape 8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05" name="Shape 805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06" name="Shape 806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07" name="Shape 807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08" name="Shape 808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9" name="Shape 809"/>
          <p:cNvSpPr/>
          <p:nvPr/>
        </p:nvSpPr>
        <p:spPr>
          <a:xfrm>
            <a:off x="5084660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4990664" y="2048723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812" name="Shape 812"/>
          <p:cNvSpPr/>
          <p:nvPr/>
        </p:nvSpPr>
        <p:spPr>
          <a:xfrm>
            <a:off x="3215722" y="3829989"/>
            <a:ext cx="3002025" cy="861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      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      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5241442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14" name="Shape 814"/>
          <p:cNvSpPr/>
          <p:nvPr/>
        </p:nvSpPr>
        <p:spPr>
          <a:xfrm>
            <a:off x="215538" y="142595"/>
            <a:ext cx="21130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</a:t>
            </a:r>
          </a:p>
        </p:txBody>
      </p:sp>
      <p:grpSp>
        <p:nvGrpSpPr>
          <p:cNvPr id="815" name="Shape 815"/>
          <p:cNvGrpSpPr/>
          <p:nvPr/>
        </p:nvGrpSpPr>
        <p:grpSpPr>
          <a:xfrm>
            <a:off x="6116527" y="1867439"/>
            <a:ext cx="4379194" cy="646676"/>
            <a:chOff x="7147370" y="1347566"/>
            <a:chExt cx="5298826" cy="646676"/>
          </a:xfrm>
        </p:grpSpPr>
        <p:sp>
          <p:nvSpPr>
            <p:cNvPr id="816" name="Shape 816"/>
            <p:cNvSpPr/>
            <p:nvPr/>
          </p:nvSpPr>
          <p:spPr>
            <a:xfrm>
              <a:off x="7756070" y="1347566"/>
              <a:ext cx="4690126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전쟁공방에 대한 정보 내용을 확인 할 수 있습니다</a:t>
              </a:r>
            </a:p>
          </p:txBody>
        </p:sp>
        <p:cxnSp>
          <p:nvCxnSpPr>
            <p:cNvPr id="817" name="Shape 817"/>
            <p:cNvCxnSpPr>
              <a:stCxn id="81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8" name="Shape 818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819" name="Shape 819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20" name="Shape 820"/>
            <p:cNvCxnSpPr>
              <a:stCxn id="819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1" name="Shape 821"/>
          <p:cNvGrpSpPr/>
          <p:nvPr/>
        </p:nvGrpSpPr>
        <p:grpSpPr>
          <a:xfrm>
            <a:off x="5885005" y="3906818"/>
            <a:ext cx="6145318" cy="957338"/>
            <a:chOff x="7019568" y="1673849"/>
            <a:chExt cx="4668078" cy="957338"/>
          </a:xfrm>
        </p:grpSpPr>
        <p:sp>
          <p:nvSpPr>
            <p:cNvPr id="822" name="Shape 822"/>
            <p:cNvSpPr/>
            <p:nvPr/>
          </p:nvSpPr>
          <p:spPr>
            <a:xfrm>
              <a:off x="7756068" y="1673849"/>
              <a:ext cx="3931578" cy="95733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출정 가능 최대 병력 수 증가 (현재 건물)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+ 전쟁공방 이외의 효과(과학기술 연구 등)로 추가되는 값의 총합</a:t>
              </a:r>
            </a:p>
          </p:txBody>
        </p:sp>
        <p:cxnSp>
          <p:nvCxnSpPr>
            <p:cNvPr id="823" name="Shape 823"/>
            <p:cNvCxnSpPr>
              <a:stCxn id="822" idx="1"/>
            </p:cNvCxnSpPr>
            <p:nvPr/>
          </p:nvCxnSpPr>
          <p:spPr>
            <a:xfrm rot="10800000">
              <a:off x="7019568" y="2063718"/>
              <a:ext cx="736500" cy="88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4" name="Shape 824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25" name="Shape 825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6" name="Shape 826"/>
            <p:cNvCxnSpPr>
              <a:stCxn id="825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27" name="Shape 827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28" name="Shape 828"/>
          <p:cNvCxnSpPr>
            <a:stCxn id="827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9" name="Shape 829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30" name="Shape 830"/>
          <p:cNvCxnSpPr>
            <a:stCxn id="829" idx="3"/>
          </p:cNvCxnSpPr>
          <p:nvPr/>
        </p:nvCxnSpPr>
        <p:spPr>
          <a:xfrm>
            <a:off x="2783103" y="5372312"/>
            <a:ext cx="2833800" cy="93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1" name="Shape 831"/>
          <p:cNvSpPr/>
          <p:nvPr/>
        </p:nvSpPr>
        <p:spPr>
          <a:xfrm>
            <a:off x="3632921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0641" y="1714543"/>
            <a:ext cx="1463853" cy="1479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Shape 833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34" name="Shape 834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Shape 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3" name="Shape 843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4" name="Shape 844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7" name="Shape 847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8" name="Shape 848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49" name="Shape 8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Shape 8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6" name="Shape 856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7" name="Shape 857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8" name="Shape 858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59" name="Shape 859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0" name="Shape 860"/>
          <p:cNvSpPr/>
          <p:nvPr/>
        </p:nvSpPr>
        <p:spPr>
          <a:xfrm>
            <a:off x="5994673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5889321" y="1890102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863" name="Shape 863"/>
          <p:cNvSpPr/>
          <p:nvPr/>
        </p:nvSpPr>
        <p:spPr>
          <a:xfrm>
            <a:off x="6151455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64" name="Shape 864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상세정보_설명</a:t>
            </a:r>
          </a:p>
        </p:txBody>
      </p:sp>
      <p:sp>
        <p:nvSpPr>
          <p:cNvPr id="865" name="Shape 865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제작 수량 증가는 한 번에 제작할 수 있는 수성병기의 최대치를 증가시켜주는 효과가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제작 속도 증가는 수성병기의 제작 속도를 증가시켜주는 효과가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(이게뭔당연한소리야………….)</a:t>
            </a:r>
          </a:p>
        </p:txBody>
      </p:sp>
      <p:cxnSp>
        <p:nvCxnSpPr>
          <p:cNvPr id="866" name="Shape 866"/>
          <p:cNvCxnSpPr>
            <a:stCxn id="865" idx="1"/>
            <a:endCxn id="849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7" name="Shape 867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8" name="Shape 868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69" name="Shape 8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2" name="Shape 872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3" name="Shape 873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Shape 874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6" name="Shape 876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7" name="Shape 877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78" name="Shape 8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Shape 879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Shape 8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5" name="Shape 885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6" name="Shape 886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7" name="Shape 887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88" name="Shape 888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9" name="Shape 889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92" name="Shape 892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894" name="Shape 894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895" name="Shape 8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Shape 896"/>
          <p:cNvCxnSpPr>
            <a:endCxn id="860" idx="0"/>
          </p:cNvCxnSpPr>
          <p:nvPr/>
        </p:nvCxnSpPr>
        <p:spPr>
          <a:xfrm>
            <a:off x="3653810" y="4587957"/>
            <a:ext cx="2900700" cy="157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97" name="Shape 897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594381" y="1305025"/>
            <a:ext cx="312821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</a:t>
            </a:r>
            <a:b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만들 수 있습니다.</a:t>
            </a:r>
          </a:p>
        </p:txBody>
      </p:sp>
      <p:sp>
        <p:nvSpPr>
          <p:cNvPr id="899" name="Shape 899"/>
          <p:cNvSpPr/>
          <p:nvPr/>
        </p:nvSpPr>
        <p:spPr>
          <a:xfrm>
            <a:off x="1181400" y="1042187"/>
            <a:ext cx="184733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LV 14</a:t>
            </a:r>
          </a:p>
        </p:txBody>
      </p:sp>
      <p:cxnSp>
        <p:nvCxnSpPr>
          <p:cNvPr id="900" name="Shape 900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1" name="Shape 901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세부 내용</a:t>
            </a:r>
          </a:p>
        </p:txBody>
      </p:sp>
      <p:sp>
        <p:nvSpPr>
          <p:cNvPr id="902" name="Shape 902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3" name="Shape 903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{D84ABF08-0DD8-452B-8326-20591F3E7768}</a:tableStyleId>
              </a:tblPr>
              <a:tblGrid>
                <a:gridCol w="329900"/>
                <a:gridCol w="923300"/>
                <a:gridCol w="923300"/>
                <a:gridCol w="772375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제작수량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제작속도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1,861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2,364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2,979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3,731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4,649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5,772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7,143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904" name="Shape 904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62816" y="1590196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4446816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908" name="Shape 908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9" name="Shape 909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0" name="Shape 910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1" name="Shape 911"/>
          <p:cNvSpPr/>
          <p:nvPr/>
        </p:nvSpPr>
        <p:spPr>
          <a:xfrm>
            <a:off x="4262228" y="387379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증가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증가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0" name="Shape 920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1" name="Shape 921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Shape 924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5" name="Shape 925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26" name="Shape 9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3" name="Shape 933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4" name="Shape 934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5" name="Shape 935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36" name="Shape 936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7" name="Shape 937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40" name="Shape 940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2488897" y="1794852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942" name="Shape 942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43" name="Shape 943"/>
          <p:cNvSpPr/>
          <p:nvPr/>
        </p:nvSpPr>
        <p:spPr>
          <a:xfrm>
            <a:off x="215538" y="142595"/>
            <a:ext cx="39084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상세정보_업그레이드 취소</a:t>
            </a:r>
          </a:p>
        </p:txBody>
      </p:sp>
      <p:pic>
        <p:nvPicPr>
          <p:cNvPr id="944" name="Shape 9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170" y="1388209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/>
          <p:nvPr/>
        </p:nvSpPr>
        <p:spPr>
          <a:xfrm>
            <a:off x="1110267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946" name="Shape 946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47" name="Shape 947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8" name="Shape 948"/>
          <p:cNvSpPr/>
          <p:nvPr/>
        </p:nvSpPr>
        <p:spPr>
          <a:xfrm>
            <a:off x="3996435" y="873632"/>
            <a:ext cx="69096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</p:txBody>
      </p:sp>
      <p:sp>
        <p:nvSpPr>
          <p:cNvPr id="949" name="Shape 949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51" name="Shape 951"/>
          <p:cNvCxnSpPr>
            <a:stCxn id="938" idx="0"/>
            <a:endCxn id="949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2" name="Shape 952"/>
          <p:cNvSpPr/>
          <p:nvPr/>
        </p:nvSpPr>
        <p:spPr>
          <a:xfrm>
            <a:off x="792416" y="3795860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증가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증가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</p:txBody>
      </p:sp>
      <p:grpSp>
        <p:nvGrpSpPr>
          <p:cNvPr id="953" name="Shape 953"/>
          <p:cNvGrpSpPr/>
          <p:nvPr/>
        </p:nvGrpSpPr>
        <p:grpSpPr>
          <a:xfrm>
            <a:off x="781819" y="2118204"/>
            <a:ext cx="1375301" cy="1001928"/>
            <a:chOff x="699618" y="1227266"/>
            <a:chExt cx="1375301" cy="1001928"/>
          </a:xfrm>
        </p:grpSpPr>
        <p:pic>
          <p:nvPicPr>
            <p:cNvPr id="954" name="Shape 9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Shape 955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Shape 956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기능 정의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1152938" y="764024"/>
            <a:ext cx="10813772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내 타운에서 전투가 일어날 경우 상대에게 피해를 주는 소모품이다.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타운에서 벌어지는 모든 종류의 전투에 적용된다. (개인 전투, 집결 전투)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시뮬레이션이 시작하기 전에 상대에게 우선 피해를 적용한 뒤, 감소한 부대를 가지고 전투 시뮬레이션에 돌입한다.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데미지 적용 방식은 후술한다.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4 종류가 있으며, 각각 1~3티어가 존재한다. (총 12개)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종류의 수성병기는 정해진 병종만 공격할 수 있다. (대상에 공격가능한 병종이 없을 경우 해당 수성병기는 아무런 기능도 하지 않는다.)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1) 낙석 : 보병 공격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통나무 : 궁병 공격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3) 질려 : 기병 공격   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4) 불화살 : 충차 공격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수성병기는 아카데미의 과학기술연구를 완료할 때마다 하나씩 오픈 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아카데미의 과학기술 연구 시작 조건으로 전쟁공방의 레벨을 걸어 놓는다.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수성병기는 아카데미의 과학기술연구를 통해 공격할 수 있는 병종이 하나씩 늘어난다.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1) 낙석 : 보병 + 창병 공격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통나무 : 궁병 + 석궁병 공격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3) 질려 : 기병 + 궁기병 공격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4) 불화살 : 충차 + 투석기 공격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보유 가능 최대치가 있으며 최대치를 초과하여 생산할 수 없다.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보유 가능 최대치는 성벽의 레벨에 비례하여 증가한다. (테이블로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최대치는 과학기술 연구에 의해 고정 값으로 증가할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수성병기가 전투에서 기록한 킬 수는 전투 보고 메일의 상세정보에서 확인할 수 있다. (메일 기획서 추가 예정)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중인 모든 수성병기에 대한 정보는 연병장 UI에서 확인할 수 있다. (연병장 기획서 추가 예정)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폐기할 수 있으며, 폐기한 수량 만큼을 보유량에서 잃게 되며, 폐기한 수성병기의 전투력만큼 총 전투력이 감소한다.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수성병기를 폐기해도 제작에 들어간 자원이 반환되지는 않는다.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968" name="Shape 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Shape 969"/>
          <p:cNvSpPr/>
          <p:nvPr/>
        </p:nvSpPr>
        <p:spPr>
          <a:xfrm>
            <a:off x="215538" y="142595"/>
            <a:ext cx="3156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- 기본화면</a:t>
            </a:r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972" name="Shape 9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Shape 973"/>
          <p:cNvGrpSpPr/>
          <p:nvPr/>
        </p:nvGrpSpPr>
        <p:grpSpPr>
          <a:xfrm>
            <a:off x="8429601" y="1036498"/>
            <a:ext cx="279620" cy="272477"/>
            <a:chOff x="4595853" y="2878372"/>
            <a:chExt cx="279620" cy="272477"/>
          </a:xfrm>
        </p:grpSpPr>
        <p:sp>
          <p:nvSpPr>
            <p:cNvPr id="974" name="Shape 974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Shape 978"/>
          <p:cNvSpPr/>
          <p:nvPr/>
        </p:nvSpPr>
        <p:spPr>
          <a:xfrm>
            <a:off x="5644767" y="4213782"/>
            <a:ext cx="3240000" cy="801278"/>
          </a:xfrm>
          <a:prstGeom prst="rect">
            <a:avLst/>
          </a:prstGeom>
          <a:gradFill>
            <a:gsLst>
              <a:gs pos="0">
                <a:schemeClr val="dk1"/>
              </a:gs>
              <a:gs pos="23000">
                <a:srgbClr val="0C0C0C">
                  <a:alpha val="80000"/>
                </a:srgbClr>
              </a:gs>
              <a:gs pos="69000">
                <a:srgbClr val="3F3F3F">
                  <a:alpha val="69803"/>
                </a:srgbClr>
              </a:gs>
              <a:gs pos="9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6823257" y="4289194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7724163" y="4289194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8619179" y="4289194"/>
            <a:ext cx="240406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982" name="Shape 9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4767" y="5088528"/>
            <a:ext cx="3252590" cy="721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면 캡처" id="983" name="Shape 9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2178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/>
          <p:nvPr/>
        </p:nvSpPr>
        <p:spPr>
          <a:xfrm>
            <a:off x="6823257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8014336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6749543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즉시생산</a:t>
            </a:r>
          </a:p>
        </p:txBody>
      </p:sp>
      <p:sp>
        <p:nvSpPr>
          <p:cNvPr id="987" name="Shape 987"/>
          <p:cNvSpPr/>
          <p:nvPr/>
        </p:nvSpPr>
        <p:spPr>
          <a:xfrm>
            <a:off x="6650404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23257" y="2057175"/>
            <a:ext cx="1844711" cy="18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24568" y="4259248"/>
            <a:ext cx="680395" cy="68039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5631455" y="1704628"/>
            <a:ext cx="113043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보유 : 999,999</a:t>
            </a:r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13540" y="1760682"/>
            <a:ext cx="364318" cy="3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Shape 9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9537" y="2262658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Shape 993"/>
          <p:cNvGrpSpPr/>
          <p:nvPr/>
        </p:nvGrpSpPr>
        <p:grpSpPr>
          <a:xfrm>
            <a:off x="5910410" y="2270963"/>
            <a:ext cx="950872" cy="198781"/>
            <a:chOff x="683747" y="2270963"/>
            <a:chExt cx="950872" cy="198781"/>
          </a:xfrm>
        </p:grpSpPr>
        <p:sp>
          <p:nvSpPr>
            <p:cNvPr id="994" name="Shape 994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Shape 995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Shape 997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9" name="Shape 9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1752537">
            <a:off x="7645048" y="4511136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31329" y="4605382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/>
          <p:nvPr/>
        </p:nvSpPr>
        <p:spPr>
          <a:xfrm>
            <a:off x="5708585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6109192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3" name="Shape 10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21032" y="2842765"/>
            <a:ext cx="351684" cy="35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15">
            <a:alphaModFix/>
          </a:blip>
          <a:srcRect b="48450" l="65099" r="0" t="0"/>
          <a:stretch/>
        </p:blipFill>
        <p:spPr>
          <a:xfrm>
            <a:off x="6116335" y="2865098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/>
          <p:nvPr/>
        </p:nvSpPr>
        <p:spPr>
          <a:xfrm>
            <a:off x="9205450" y="493699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목록형 UI로 전환된다.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(병영과 동일)</a:t>
            </a:r>
          </a:p>
        </p:txBody>
      </p:sp>
      <p:cxnSp>
        <p:nvCxnSpPr>
          <p:cNvPr id="1006" name="Shape 1006"/>
          <p:cNvCxnSpPr>
            <a:stCxn id="1005" idx="1"/>
            <a:endCxn id="975" idx="3"/>
          </p:cNvCxnSpPr>
          <p:nvPr/>
        </p:nvCxnSpPr>
        <p:spPr>
          <a:xfrm flipH="1">
            <a:off x="8709250" y="736582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07" name="Shape 1007"/>
          <p:cNvSpPr/>
          <p:nvPr/>
        </p:nvSpPr>
        <p:spPr>
          <a:xfrm>
            <a:off x="9205450" y="1020136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수성병기의 보유 중인 수량을 표시한다.</a:t>
            </a:r>
          </a:p>
        </p:txBody>
      </p:sp>
      <p:cxnSp>
        <p:nvCxnSpPr>
          <p:cNvPr id="1008" name="Shape 1008"/>
          <p:cNvCxnSpPr>
            <a:stCxn id="1007" idx="1"/>
            <a:endCxn id="990" idx="3"/>
          </p:cNvCxnSpPr>
          <p:nvPr/>
        </p:nvCxnSpPr>
        <p:spPr>
          <a:xfrm flipH="1">
            <a:off x="6761950" y="1263019"/>
            <a:ext cx="2443500" cy="65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09" name="Shape 1009"/>
          <p:cNvSpPr/>
          <p:nvPr/>
        </p:nvSpPr>
        <p:spPr>
          <a:xfrm>
            <a:off x="9205450" y="1531262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수성병기의 공격력을 약식으로 표현한다.</a:t>
            </a:r>
          </a:p>
        </p:txBody>
      </p:sp>
      <p:cxnSp>
        <p:nvCxnSpPr>
          <p:cNvPr id="1010" name="Shape 1010"/>
          <p:cNvCxnSpPr>
            <a:stCxn id="1009" idx="1"/>
          </p:cNvCxnSpPr>
          <p:nvPr/>
        </p:nvCxnSpPr>
        <p:spPr>
          <a:xfrm flipH="1">
            <a:off x="6855250" y="1774145"/>
            <a:ext cx="2350200" cy="514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1" name="Shape 1011"/>
          <p:cNvSpPr/>
          <p:nvPr/>
        </p:nvSpPr>
        <p:spPr>
          <a:xfrm>
            <a:off x="9205450" y="2041051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수성병기 세부정보 및 처분 UI로 이동한다.</a:t>
            </a:r>
          </a:p>
        </p:txBody>
      </p:sp>
      <p:cxnSp>
        <p:nvCxnSpPr>
          <p:cNvPr id="1012" name="Shape 1012"/>
          <p:cNvCxnSpPr>
            <a:stCxn id="1011" idx="1"/>
          </p:cNvCxnSpPr>
          <p:nvPr/>
        </p:nvCxnSpPr>
        <p:spPr>
          <a:xfrm rot="10800000">
            <a:off x="8627350" y="2064034"/>
            <a:ext cx="578100" cy="21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3" name="Shape 1013"/>
          <p:cNvSpPr/>
          <p:nvPr/>
        </p:nvSpPr>
        <p:spPr>
          <a:xfrm>
            <a:off x="9205450" y="2572700"/>
            <a:ext cx="2570807" cy="7827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수성병기가 공격 가능한 유닛을 아이콘으로 표시한다.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처음엔 하나였다가 업그레이드되면 두개가 된다.</a:t>
            </a:r>
          </a:p>
        </p:txBody>
      </p:sp>
      <p:cxnSp>
        <p:nvCxnSpPr>
          <p:cNvPr id="1014" name="Shape 1014"/>
          <p:cNvCxnSpPr>
            <a:stCxn id="1013" idx="1"/>
          </p:cNvCxnSpPr>
          <p:nvPr/>
        </p:nvCxnSpPr>
        <p:spPr>
          <a:xfrm flipH="1">
            <a:off x="6500050" y="2964075"/>
            <a:ext cx="2705400" cy="62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5" name="Shape 1015"/>
          <p:cNvSpPr/>
          <p:nvPr/>
        </p:nvSpPr>
        <p:spPr>
          <a:xfrm>
            <a:off x="9205450" y="3384212"/>
            <a:ext cx="2570807" cy="5176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선택 중인 수성병기는 하이라이트 처리.</a:t>
            </a:r>
          </a:p>
        </p:txBody>
      </p:sp>
      <p:cxnSp>
        <p:nvCxnSpPr>
          <p:cNvPr id="1016" name="Shape 1016"/>
          <p:cNvCxnSpPr>
            <a:stCxn id="1015" idx="1"/>
            <a:endCxn id="989" idx="0"/>
          </p:cNvCxnSpPr>
          <p:nvPr/>
        </p:nvCxnSpPr>
        <p:spPr>
          <a:xfrm flipH="1">
            <a:off x="7264750" y="3643049"/>
            <a:ext cx="1940700" cy="61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7" name="Shape 1017"/>
          <p:cNvSpPr/>
          <p:nvPr/>
        </p:nvSpPr>
        <p:spPr>
          <a:xfrm>
            <a:off x="9205450" y="3940798"/>
            <a:ext cx="2570807" cy="5176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 오픈 되지 않은 수성병기는 잠금 표시.</a:t>
            </a:r>
          </a:p>
        </p:txBody>
      </p:sp>
      <p:cxnSp>
        <p:nvCxnSpPr>
          <p:cNvPr id="1018" name="Shape 1018"/>
          <p:cNvCxnSpPr>
            <a:stCxn id="1017" idx="1"/>
            <a:endCxn id="1000" idx="0"/>
          </p:cNvCxnSpPr>
          <p:nvPr/>
        </p:nvCxnSpPr>
        <p:spPr>
          <a:xfrm flipH="1">
            <a:off x="8456650" y="4199636"/>
            <a:ext cx="748800" cy="40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9" name="Shape 1019"/>
          <p:cNvSpPr txBox="1"/>
          <p:nvPr/>
        </p:nvSpPr>
        <p:spPr>
          <a:xfrm>
            <a:off x="807818" y="806654"/>
            <a:ext cx="4700695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액션버튼에서 ‘제작‘으로 진입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구조는 병영 UI와 동일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수성병기의 현재 보유 수량을 표시한다.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수성병기의 공격력을 게이지 형태로 표시한다.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수성병기가 공격 가능한 유닛을 아이콘으로 표시한다.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8059160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생산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2016.09.29. 	초안 작성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026" name="Shape 10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839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/>
          <p:nvPr/>
        </p:nvSpPr>
        <p:spPr>
          <a:xfrm>
            <a:off x="215538" y="142595"/>
            <a:ext cx="3491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목록형 화면</a:t>
            </a:r>
          </a:p>
        </p:txBody>
      </p:sp>
      <p:sp>
        <p:nvSpPr>
          <p:cNvPr id="1028" name="Shape 1028"/>
          <p:cNvSpPr/>
          <p:nvPr/>
        </p:nvSpPr>
        <p:spPr>
          <a:xfrm>
            <a:off x="800383" y="873632"/>
            <a:ext cx="690969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기본화면에서 화면전환 버튼 터치 시 진입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병영과 동일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Shape 10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9644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/>
          <p:nvPr/>
        </p:nvSpPr>
        <p:spPr>
          <a:xfrm>
            <a:off x="5574719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031" name="Shape 10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960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Shape 1032"/>
          <p:cNvGrpSpPr/>
          <p:nvPr/>
        </p:nvGrpSpPr>
        <p:grpSpPr>
          <a:xfrm>
            <a:off x="8456100" y="969445"/>
            <a:ext cx="279620" cy="272477"/>
            <a:chOff x="4595853" y="2878372"/>
            <a:chExt cx="279620" cy="272477"/>
          </a:xfrm>
        </p:grpSpPr>
        <p:sp>
          <p:nvSpPr>
            <p:cNvPr id="1033" name="Shape 1033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화면 캡처" id="1037" name="Shape 10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6962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/>
          <p:nvPr/>
        </p:nvSpPr>
        <p:spPr>
          <a:xfrm>
            <a:off x="6778040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7969120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6704327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즉시생산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8013942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생산</a:t>
            </a:r>
          </a:p>
        </p:txBody>
      </p:sp>
      <p:sp>
        <p:nvSpPr>
          <p:cNvPr id="1042" name="Shape 1042"/>
          <p:cNvSpPr/>
          <p:nvPr/>
        </p:nvSpPr>
        <p:spPr>
          <a:xfrm>
            <a:off x="6605188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sp>
        <p:nvSpPr>
          <p:cNvPr id="1043" name="Shape 1043"/>
          <p:cNvSpPr/>
          <p:nvPr/>
        </p:nvSpPr>
        <p:spPr>
          <a:xfrm>
            <a:off x="5642550" y="1308975"/>
            <a:ext cx="3116579" cy="444887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044" name="Shape 10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9551" y="5055128"/>
            <a:ext cx="3252590" cy="721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5710612" y="1412642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6784510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7855757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6784510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5710612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7858045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7858045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6796925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5710612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5710612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6796053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7864935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6698285" y="4206015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3540" y="3999428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3632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8427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6878" y="4015810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4308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Shape 1063"/>
          <p:cNvSpPr/>
          <p:nvPr/>
        </p:nvSpPr>
        <p:spPr>
          <a:xfrm>
            <a:off x="5574719" y="4403982"/>
            <a:ext cx="3277421" cy="649992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/>
              </a:gs>
              <a:gs pos="100000">
                <a:srgbClr val="000000">
                  <a:alpha val="49803"/>
                </a:srgbClr>
              </a:gs>
            </a:gsLst>
            <a:lin ang="16200000" scaled="0"/>
          </a:gra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81121" y="4447380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6666397" y="4521092"/>
            <a:ext cx="10688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pic>
        <p:nvPicPr>
          <p:cNvPr id="1066" name="Shape 10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99455" y="4362994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99332" y="1411491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85122" y="2307872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70422" y="1444821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Shape 10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7712" y="3143146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7787260" y="2489349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8427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Shape 10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4482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Shape 107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752537">
            <a:off x="6696150" y="1624407"/>
            <a:ext cx="979287" cy="2670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Shape 1075"/>
          <p:cNvSpPr/>
          <p:nvPr/>
        </p:nvSpPr>
        <p:spPr>
          <a:xfrm>
            <a:off x="5699455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Shape 10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14808" y="2359534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/>
          <p:nvPr/>
        </p:nvSpPr>
        <p:spPr>
          <a:xfrm>
            <a:off x="5699455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5699455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804071" y="3225533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/>
          <p:nvPr/>
        </p:nvSpPr>
        <p:spPr>
          <a:xfrm>
            <a:off x="6784510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7857364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6771864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7846888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6771864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7846888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5665937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통나무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6742007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불화살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7816572" y="1893639"/>
            <a:ext cx="89672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질려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7816572" y="2751482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불화살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7816572" y="3618635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3레벨 통나무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780060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낙석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5704344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질려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5704344" y="2742046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낙석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6760459" y="2742046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통나무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78768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3646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3632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8852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Shape 109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649631" y="4806625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Shape 1100"/>
          <p:cNvGrpSpPr/>
          <p:nvPr/>
        </p:nvGrpSpPr>
        <p:grpSpPr>
          <a:xfrm>
            <a:off x="6840505" y="4814929"/>
            <a:ext cx="950872" cy="198781"/>
            <a:chOff x="683747" y="2270963"/>
            <a:chExt cx="950872" cy="198781"/>
          </a:xfrm>
        </p:grpSpPr>
        <p:sp>
          <p:nvSpPr>
            <p:cNvPr id="1101" name="Shape 1101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9205450" y="493699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기본화면으로 전환된다.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(병영과 동일)</a:t>
            </a:r>
          </a:p>
        </p:txBody>
      </p:sp>
      <p:cxnSp>
        <p:nvCxnSpPr>
          <p:cNvPr id="1107" name="Shape 1107"/>
          <p:cNvCxnSpPr>
            <a:stCxn id="1106" idx="1"/>
          </p:cNvCxnSpPr>
          <p:nvPr/>
        </p:nvCxnSpPr>
        <p:spPr>
          <a:xfrm flipH="1">
            <a:off x="8709250" y="736582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08" name="Shape 1108"/>
          <p:cNvSpPr/>
          <p:nvPr/>
        </p:nvSpPr>
        <p:spPr>
          <a:xfrm>
            <a:off x="9205450" y="1051188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선택 중인 수성병기는 하이라이트 처리</a:t>
            </a:r>
          </a:p>
        </p:txBody>
      </p:sp>
      <p:cxnSp>
        <p:nvCxnSpPr>
          <p:cNvPr id="1109" name="Shape 1109"/>
          <p:cNvCxnSpPr>
            <a:stCxn id="1108" idx="1"/>
          </p:cNvCxnSpPr>
          <p:nvPr/>
        </p:nvCxnSpPr>
        <p:spPr>
          <a:xfrm flipH="1">
            <a:off x="6604450" y="1294071"/>
            <a:ext cx="2601000" cy="415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0" name="Shape 1110"/>
          <p:cNvSpPr/>
          <p:nvPr/>
        </p:nvSpPr>
        <p:spPr>
          <a:xfrm>
            <a:off x="9205450" y="1607734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 오픈 되지 않은 수성병기는 잠금 표시</a:t>
            </a:r>
          </a:p>
        </p:txBody>
      </p:sp>
      <p:cxnSp>
        <p:nvCxnSpPr>
          <p:cNvPr id="1111" name="Shape 1111"/>
          <p:cNvCxnSpPr>
            <a:stCxn id="1110" idx="1"/>
          </p:cNvCxnSpPr>
          <p:nvPr/>
        </p:nvCxnSpPr>
        <p:spPr>
          <a:xfrm flipH="1">
            <a:off x="8456050" y="1850617"/>
            <a:ext cx="749400" cy="660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2" name="Shape 1112"/>
          <p:cNvSpPr/>
          <p:nvPr/>
        </p:nvSpPr>
        <p:spPr>
          <a:xfrm>
            <a:off x="9205450" y="4180937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수성병기 세부정보 및 처분 UI로 이동한다.</a:t>
            </a:r>
          </a:p>
        </p:txBody>
      </p:sp>
      <p:cxnSp>
        <p:nvCxnSpPr>
          <p:cNvPr id="1113" name="Shape 1113"/>
          <p:cNvCxnSpPr>
            <a:stCxn id="1112" idx="1"/>
            <a:endCxn id="1064" idx="3"/>
          </p:cNvCxnSpPr>
          <p:nvPr/>
        </p:nvCxnSpPr>
        <p:spPr>
          <a:xfrm flipH="1">
            <a:off x="8845450" y="4423820"/>
            <a:ext cx="360000" cy="18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75" y="8641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125" name="Shape 1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Shape 1126"/>
          <p:cNvSpPr/>
          <p:nvPr/>
        </p:nvSpPr>
        <p:spPr>
          <a:xfrm>
            <a:off x="215538" y="142595"/>
            <a:ext cx="37000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세부정보 화면</a:t>
            </a:r>
          </a:p>
        </p:txBody>
      </p:sp>
      <p:pic>
        <p:nvPicPr>
          <p:cNvPr id="1127" name="Shape 1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Shape 1128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129" name="Shape 1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3257" y="2316072"/>
            <a:ext cx="1844711" cy="184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5631455" y="2048492"/>
            <a:ext cx="1258677" cy="10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공격력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전투력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보유량 : 999,999</a:t>
            </a:r>
          </a:p>
        </p:txBody>
      </p:sp>
      <p:sp>
        <p:nvSpPr>
          <p:cNvPr id="1132" name="Shape 1132"/>
          <p:cNvSpPr/>
          <p:nvPr/>
        </p:nvSpPr>
        <p:spPr>
          <a:xfrm>
            <a:off x="9205450" y="5325953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폐기 UI 팝업 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(병영의 해고와 동일)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807818" y="806654"/>
            <a:ext cx="470069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세부정보 버튼 터치 시 진입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개당 공격력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개당 전투력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총 보유량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수성병기가 공격 가능한 유닛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 버튼 터치 시 해당 수성병기 폐기 UI로 이동</a:t>
            </a:r>
          </a:p>
        </p:txBody>
      </p:sp>
      <p:pic>
        <p:nvPicPr>
          <p:cNvPr descr="화면 캡처" id="1134" name="Shape 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9587" y="5762062"/>
            <a:ext cx="3234602" cy="627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/>
          <p:nvPr/>
        </p:nvSpPr>
        <p:spPr>
          <a:xfrm>
            <a:off x="6229350" y="5822950"/>
            <a:ext cx="1459705" cy="454024"/>
          </a:xfrm>
          <a:prstGeom prst="rect">
            <a:avLst/>
          </a:prstGeom>
          <a:solidFill>
            <a:srgbClr val="1C242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8022170" y="5886108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Shape 1137"/>
          <p:cNvSpPr txBox="1"/>
          <p:nvPr/>
        </p:nvSpPr>
        <p:spPr>
          <a:xfrm>
            <a:off x="8063871" y="5851832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138" name="Shape 1138"/>
          <p:cNvSpPr/>
          <p:nvPr/>
        </p:nvSpPr>
        <p:spPr>
          <a:xfrm>
            <a:off x="5634514" y="4218355"/>
            <a:ext cx="3241070" cy="1552609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5728248" y="4438123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Shape 1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7389" y="4435991"/>
            <a:ext cx="351684" cy="3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Shape 1141"/>
          <p:cNvSpPr txBox="1"/>
          <p:nvPr/>
        </p:nvSpPr>
        <p:spPr>
          <a:xfrm>
            <a:off x="6187042" y="4504682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보병을 공격합니다.</a:t>
            </a:r>
          </a:p>
        </p:txBody>
      </p:sp>
      <p:cxnSp>
        <p:nvCxnSpPr>
          <p:cNvPr id="1142" name="Shape 1142"/>
          <p:cNvCxnSpPr>
            <a:stCxn id="1138" idx="1"/>
            <a:endCxn id="1138" idx="3"/>
          </p:cNvCxnSpPr>
          <p:nvPr/>
        </p:nvCxnSpPr>
        <p:spPr>
          <a:xfrm>
            <a:off x="5634514" y="4994660"/>
            <a:ext cx="324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3" name="Shape 1143"/>
          <p:cNvSpPr/>
          <p:nvPr/>
        </p:nvSpPr>
        <p:spPr>
          <a:xfrm>
            <a:off x="5745946" y="5176816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Shape 1144"/>
          <p:cNvPicPr preferRelativeResize="0"/>
          <p:nvPr/>
        </p:nvPicPr>
        <p:blipFill rotWithShape="1">
          <a:blip r:embed="rId9">
            <a:alphaModFix/>
          </a:blip>
          <a:srcRect b="48450" l="65099" r="0" t="0"/>
          <a:stretch/>
        </p:blipFill>
        <p:spPr>
          <a:xfrm>
            <a:off x="5757389" y="5222417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6187042" y="5258480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창병을 공격합니다.</a:t>
            </a:r>
          </a:p>
        </p:txBody>
      </p:sp>
      <p:cxnSp>
        <p:nvCxnSpPr>
          <p:cNvPr id="1146" name="Shape 1146"/>
          <p:cNvCxnSpPr>
            <a:stCxn id="1132" idx="1"/>
          </p:cNvCxnSpPr>
          <p:nvPr/>
        </p:nvCxnSpPr>
        <p:spPr>
          <a:xfrm flipH="1">
            <a:off x="8709250" y="5568836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152" name="Shape 1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/>
          <p:nvPr/>
        </p:nvSpPr>
        <p:spPr>
          <a:xfrm>
            <a:off x="215538" y="142595"/>
            <a:ext cx="37000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세부정보 화면</a:t>
            </a:r>
          </a:p>
        </p:txBody>
      </p:sp>
      <p:pic>
        <p:nvPicPr>
          <p:cNvPr id="1154" name="Shape 1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156" name="Shape 1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3257" y="2316072"/>
            <a:ext cx="1844711" cy="184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 txBox="1"/>
          <p:nvPr/>
        </p:nvSpPr>
        <p:spPr>
          <a:xfrm>
            <a:off x="5631455" y="2048492"/>
            <a:ext cx="1258677" cy="10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공격력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전투력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보유량 : 999,999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807818" y="806654"/>
            <a:ext cx="47006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 버튼 터치 시 진입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폐기할 수량을 선택 후 폐기한다.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수성병기를 폐기해도 생산할 때 소비된 자원은 반환되지 않는다.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폐기한 수성병기의 전투력 합만큼 전투력이 감소한다.</a:t>
            </a:r>
          </a:p>
        </p:txBody>
      </p:sp>
      <p:pic>
        <p:nvPicPr>
          <p:cNvPr descr="화면 캡처" id="1160" name="Shape 1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9587" y="5762062"/>
            <a:ext cx="3234602" cy="627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/>
          <p:nvPr/>
        </p:nvSpPr>
        <p:spPr>
          <a:xfrm>
            <a:off x="6229350" y="5822950"/>
            <a:ext cx="1459705" cy="454024"/>
          </a:xfrm>
          <a:prstGeom prst="rect">
            <a:avLst/>
          </a:prstGeom>
          <a:solidFill>
            <a:srgbClr val="1C242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8022170" y="5886108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8063871" y="5851832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164" name="Shape 1164"/>
          <p:cNvSpPr/>
          <p:nvPr/>
        </p:nvSpPr>
        <p:spPr>
          <a:xfrm>
            <a:off x="5634514" y="4218355"/>
            <a:ext cx="3241070" cy="1552609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5728248" y="4438123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6" name="Shape 11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7389" y="4435991"/>
            <a:ext cx="351684" cy="3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6187042" y="4504682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보병을 공격합니다.</a:t>
            </a:r>
          </a:p>
        </p:txBody>
      </p:sp>
      <p:cxnSp>
        <p:nvCxnSpPr>
          <p:cNvPr id="1168" name="Shape 1168"/>
          <p:cNvCxnSpPr>
            <a:stCxn id="1164" idx="1"/>
            <a:endCxn id="1164" idx="3"/>
          </p:cNvCxnSpPr>
          <p:nvPr/>
        </p:nvCxnSpPr>
        <p:spPr>
          <a:xfrm>
            <a:off x="5634514" y="4994660"/>
            <a:ext cx="324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69" name="Shape 1169"/>
          <p:cNvSpPr/>
          <p:nvPr/>
        </p:nvSpPr>
        <p:spPr>
          <a:xfrm>
            <a:off x="5745946" y="5176816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9">
            <a:alphaModFix/>
          </a:blip>
          <a:srcRect b="48450" l="65099" r="0" t="0"/>
          <a:stretch/>
        </p:blipFill>
        <p:spPr>
          <a:xfrm>
            <a:off x="5757389" y="5222417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 txBox="1"/>
          <p:nvPr/>
        </p:nvSpPr>
        <p:spPr>
          <a:xfrm>
            <a:off x="6187042" y="5258480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창병을 공격합니다.</a:t>
            </a:r>
          </a:p>
        </p:txBody>
      </p:sp>
      <p:sp>
        <p:nvSpPr>
          <p:cNvPr id="1172" name="Shape 1172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173" name="Shape 11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12453" y="2384710"/>
            <a:ext cx="3260074" cy="237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3432" y="2827544"/>
            <a:ext cx="806393" cy="674217"/>
          </a:xfrm>
          <a:prstGeom prst="rect">
            <a:avLst/>
          </a:prstGeom>
          <a:solidFill>
            <a:srgbClr val="272824"/>
          </a:solidFill>
          <a:ln>
            <a:noFill/>
          </a:ln>
        </p:spPr>
      </p:pic>
      <p:sp>
        <p:nvSpPr>
          <p:cNvPr id="1175" name="Shape 1175"/>
          <p:cNvSpPr/>
          <p:nvPr/>
        </p:nvSpPr>
        <p:spPr>
          <a:xfrm>
            <a:off x="6910389" y="2457607"/>
            <a:ext cx="822661" cy="293413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630115" y="2825607"/>
            <a:ext cx="2113834" cy="784830"/>
          </a:xfrm>
          <a:prstGeom prst="rect">
            <a:avLst/>
          </a:prstGeom>
          <a:solidFill>
            <a:srgbClr val="140F0D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수성병기를 폐기합니다.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수성병기를 폐기해도 자원은 돌려받을 수 없습니다.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수량 : 999,999</a:t>
            </a:r>
          </a:p>
        </p:txBody>
      </p:sp>
      <p:sp>
        <p:nvSpPr>
          <p:cNvPr id="1177" name="Shape 1177"/>
          <p:cNvSpPr/>
          <p:nvPr/>
        </p:nvSpPr>
        <p:spPr>
          <a:xfrm>
            <a:off x="5800819" y="3928562"/>
            <a:ext cx="2920905" cy="338554"/>
          </a:xfrm>
          <a:prstGeom prst="rect">
            <a:avLst/>
          </a:prstGeom>
          <a:solidFill>
            <a:srgbClr val="39271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D7C9B1"/>
                </a:solidFill>
                <a:latin typeface="Arial"/>
                <a:ea typeface="Arial"/>
                <a:cs typeface="Arial"/>
                <a:sym typeface="Arial"/>
              </a:rPr>
              <a:t>영주님! 수성병기를 폐기하시겠습니까?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D7C9B1"/>
                </a:solidFill>
                <a:latin typeface="Arial"/>
                <a:ea typeface="Arial"/>
                <a:cs typeface="Arial"/>
                <a:sym typeface="Arial"/>
              </a:rPr>
              <a:t>수성병기를 폐기하면 전투력이 하락합니다!</a:t>
            </a:r>
          </a:p>
        </p:txBody>
      </p:sp>
      <p:sp>
        <p:nvSpPr>
          <p:cNvPr id="1178" name="Shape 1178"/>
          <p:cNvSpPr/>
          <p:nvPr/>
        </p:nvSpPr>
        <p:spPr>
          <a:xfrm>
            <a:off x="6984411" y="4356235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Shape 1179"/>
          <p:cNvSpPr txBox="1"/>
          <p:nvPr/>
        </p:nvSpPr>
        <p:spPr>
          <a:xfrm>
            <a:off x="7053521" y="433396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180" name="Shape 1180"/>
          <p:cNvSpPr/>
          <p:nvPr/>
        </p:nvSpPr>
        <p:spPr>
          <a:xfrm>
            <a:off x="9205450" y="3781351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선택한 수량만큼 해당 수성병기의 개수를 줄인다.</a:t>
            </a:r>
          </a:p>
        </p:txBody>
      </p:sp>
      <p:cxnSp>
        <p:nvCxnSpPr>
          <p:cNvPr id="1181" name="Shape 1181"/>
          <p:cNvCxnSpPr>
            <a:stCxn id="1180" idx="1"/>
          </p:cNvCxnSpPr>
          <p:nvPr/>
        </p:nvCxnSpPr>
        <p:spPr>
          <a:xfrm flipH="1">
            <a:off x="7825750" y="4024234"/>
            <a:ext cx="1379700" cy="45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36104" y="806654"/>
            <a:ext cx="1147191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데미지 적용은 전투 시뮬레이션이 돌기 전에 일어난다.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단, 타운 내에 화살탑이 1개 이상 활성화 되어 있을 경우, 화살탑의 데미지가 우선 적용되고, 남은 병력을 기준으로 수성병기의 데미지 적용을 진행한다.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수성병기는 현재 유저가 보유 가능한 수성병기 최대치의 5%까지만 가지고 갈 수 있다. (소수점 이하 올림)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수성병기는 다음과 같은 공격 우선순위를 가진다.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괄호 안의 대상은 각 수성병기의 과학기술 연구가 완료되었을 경우에만 적용된다.</a:t>
            </a:r>
          </a:p>
        </p:txBody>
      </p:sp>
      <p:graphicFrame>
        <p:nvGraphicFramePr>
          <p:cNvPr id="1188" name="Shape 1188"/>
          <p:cNvGraphicFramePr/>
          <p:nvPr/>
        </p:nvGraphicFramePr>
        <p:xfrm>
          <a:off x="636104" y="19687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{D84ABF08-0DD8-452B-8326-20591F3E7768}</a:tableStyleId>
              </a:tblPr>
              <a:tblGrid>
                <a:gridCol w="735325"/>
                <a:gridCol w="906775"/>
                <a:gridCol w="779775"/>
                <a:gridCol w="982975"/>
                <a:gridCol w="779775"/>
                <a:gridCol w="1033775"/>
                <a:gridCol w="982975"/>
                <a:gridCol w="1236975"/>
                <a:gridCol w="779775"/>
                <a:gridCol w="1033775"/>
                <a:gridCol w="982975"/>
                <a:gridCol w="1236975"/>
              </a:tblGrid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수성병기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2순위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3순위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4순위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5순위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6순위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7순위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8순위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9순위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10순위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11순위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낙석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청동기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불화살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질려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통나무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636104" y="806654"/>
            <a:ext cx="11471910" cy="450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종류의 수성병기 간의 공격 우선순위는 저티어 ~ 고티어 순이다.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종류의 수성병기 간의 공격 우선순위는 상관없다. (서로 다른 수성병기 간에는 같은 대상을 공격할 일이 없으므로)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공격하는 수성병기의 공격력을 합산한다. (</a:t>
            </a:r>
            <a:r>
              <a:rPr lang="en-US" sz="1200">
                <a:solidFill>
                  <a:schemeClr val="dk1"/>
                </a:solidFill>
              </a:rPr>
              <a:t>수성병기 하나의 공격력 * 수성병기의 수)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Attack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공격력을 증가시키는 효과를 보유 중일 경우 적용한다.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Attack = Attack * Effect (소수점 둘째자리 이하 버림)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대상이 되는 유닛의 체력을 합산한다. = HP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발동 여부를 체크한다. (크리티컬 발동 확률은 테이블로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크리티컬이 발동될 경우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데미지 비율을 결정한다.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데미지 비율은 테이블에 정의된 최소값과 최대값 사이에서 하나의 임의 값을 뽑는다.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Attack에 크리티컬 데미지 비율을 곱한다.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크리티컬 데미지 비율이 105% ~ 120%이고, 이 사이에서 110%라는 임의 값을 뽑았을 경우, Damage = Attack * 1.1 이 된다.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크리티컬이 발동하지 않을 경우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다음으로 넘어간다.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 = Attack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636104" y="806654"/>
            <a:ext cx="11471910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6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Damage에서 HP를 뺀다.  RemainDamage = Damage - HP</a:t>
            </a:r>
          </a:p>
          <a:p>
            <a:pPr indent="-22225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남을 경우 (R</a:t>
            </a:r>
            <a:r>
              <a:rPr lang="en-US" sz="1100">
                <a:solidFill>
                  <a:schemeClr val="dk1"/>
                </a:solidFill>
              </a:rPr>
              <a:t>emain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</a:t>
            </a:r>
            <a:r>
              <a:rPr lang="en-US" sz="1100">
                <a:solidFill>
                  <a:schemeClr val="dk1"/>
                </a:solidFill>
              </a:rPr>
              <a:t>가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0을 초과할 경우)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대상을 전부 사망 처리하고 대상의 총 수를 수성병기의 킬 수에 합친다.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 = DefaultUnitCount – SurvivedUnitCount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KillsSum = KillsSum + Kills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소비된 수성병기의 개수를 구한다.</a:t>
            </a: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chemeClr val="dk1"/>
                </a:solidFill>
              </a:rPr>
              <a:t>{남은 데미지(RemainDamge) – 크리티컬로 인해 증가한 데미지(Damage - Attack)} / 수성병기 하나의 공격력 = 남은 수성병기 개수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데미지(</a:t>
            </a:r>
            <a:r>
              <a:rPr lang="en-US" sz="1100">
                <a:solidFill>
                  <a:schemeClr val="dk1"/>
                </a:solidFill>
              </a:rPr>
              <a:t>Remain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Damage)를 가지고 다음 공격 대상을 공격한다.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수성병기 연구가 되었을 경우 같은 티어의 다른 병종을 우선 공격하고, 업그레이드가 되지 않았을 경우 다음 티어의 같은 병종을 공격한다. (22p. 참조)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불화살 연구가 완료되었을 경우, 1티어 충차를 공격하고 데미지가 남으면 고대 투석기를 공격하고, 연구하지 않았을 경우 2티어 충차를 공격한다.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3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더 이상 남지 않</a:t>
            </a:r>
            <a:r>
              <a:rPr lang="en-US" sz="1100">
                <a:solidFill>
                  <a:schemeClr val="dk1"/>
                </a:solidFill>
              </a:rPr>
              <a:t>거나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(RemainDamage</a:t>
            </a:r>
            <a:r>
              <a:rPr lang="en-US" sz="1100">
                <a:solidFill>
                  <a:schemeClr val="dk1"/>
                </a:solidFill>
              </a:rPr>
              <a:t>가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 이하가 </a:t>
            </a:r>
            <a:r>
              <a:rPr lang="en-US" sz="1100">
                <a:solidFill>
                  <a:schemeClr val="dk1"/>
                </a:solidFill>
              </a:rPr>
              <a:t>되거나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>
                <a:solidFill>
                  <a:schemeClr val="dk1"/>
                </a:solidFill>
              </a:rPr>
              <a:t>더 이상 공격할 대상이 없을 때까지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4. ~ 6. 을 반복한다.</a:t>
            </a:r>
          </a:p>
          <a:p>
            <a:pPr indent="-22225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 startAt="2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남지 않을 경우 (</a:t>
            </a:r>
            <a:r>
              <a:rPr lang="en-US" sz="1100">
                <a:solidFill>
                  <a:schemeClr val="dk1"/>
                </a:solidFill>
              </a:rPr>
              <a:t>Remain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</a:t>
            </a:r>
            <a:r>
              <a:rPr lang="en-US" sz="1100">
                <a:solidFill>
                  <a:schemeClr val="dk1"/>
                </a:solidFill>
              </a:rPr>
              <a:t>가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 이하일 경우)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체력합을 구한다.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 = HP – Damage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체력합을 유닛 하나의 체력으로 나눈다. (소수점 이하 올림)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SurvivedUnitCount = HP / UnitHP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 값이 공격을 받고 생존한 유닛의 수이다.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받기 전 유닛의 수에서 공격을 받고 생존한 유닛의 수를 뺀다.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 = DefaultUnitCount – SurvivedUnitCount</a:t>
            </a:r>
          </a:p>
          <a:p>
            <a:pPr indent="-222250" lvl="2" marL="11430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-US" sz="1100">
                <a:solidFill>
                  <a:schemeClr val="dk1"/>
                </a:solidFill>
              </a:rPr>
              <a:t>KillsSum에 Kills를 합친다.</a:t>
            </a:r>
          </a:p>
          <a:p>
            <a:pPr indent="-69850" lvl="0" marL="13716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1100">
                <a:solidFill>
                  <a:schemeClr val="dk1"/>
                </a:solidFill>
              </a:rPr>
              <a:t>KillsSum = KillsSum + Kills</a:t>
            </a:r>
          </a:p>
          <a:p>
            <a:pPr indent="-69850" lvl="0" marL="13716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1100">
                <a:solidFill>
                  <a:schemeClr val="dk1"/>
                </a:solidFill>
              </a:rPr>
              <a:t>결과 값이 이번 공격에서 수성 병기가 올린 총 킬 수이다.</a:t>
            </a:r>
          </a:p>
          <a:p>
            <a:pPr indent="-22225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lang="en-US" sz="1100">
                <a:solidFill>
                  <a:schemeClr val="dk1"/>
                </a:solidFill>
              </a:rPr>
              <a:t>데미지가 남지 않을 경우 모든 수성 병기를 소모해 남은 함정이 없는 것으로 처리한다.</a:t>
            </a:r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7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순서의 수성병기로 1부터 반복한다.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기능 정의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6" y="735091"/>
            <a:ext cx="10429834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수성병기를 생산할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내 타운에서 전투가 일어날 경우 전투를 돕는 소모품이다.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성벽 안쪽의 정해진 건설 포인트에만 지을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하나만 건설할 수 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전쟁공방의 레벨이 높아질수록 생산할 수 있는 수성병기의 종류가 늘어난다.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전쟁공방의 레벨이 높아질수록 한 번에 생산할 수 있는 수성병기 수의 최대치가 늘어난다.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전쟁공방의 레벨이 높아질수록 수성병기 생산 속도가 퍼센티지(%)로 증가한다.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성벽의 레벨이 높아질수록 보유 가능한 수성병기의 최대치가 증가한다.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및 철거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업그레이드가 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철거가 불가능한 건물이다.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636098" y="365750"/>
            <a:ext cx="31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수성병기 제작 기능 정의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282436" y="735091"/>
            <a:ext cx="10429800" cy="590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수성 병기 제작에는 자원이 소비된다. (식량 / 목재 / 석재 / 철광)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한 번에 한 종류의 수성병기만 제작할 수 있다.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각 수성병기 하나의 제작 시간은 데이터테이블로 정의한다.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한 번에 제작할 수 있는 최대 수성병기의 수는 전쟁공방의 레벨에 비례하여 증가한다. (테이블로 정의)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한 번의 제작에 걸리는 총 시간은 (수성병기 하나의 제작 시간) * (제작하는 수성병기의 수)이다.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 u="sng">
                <a:solidFill>
                  <a:schemeClr val="dk1"/>
                </a:solidFill>
              </a:rPr>
              <a:t>제작이 시작된 시점부터, 해당 수성병기는 수성병기 보유량에 누적된다.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수성병기 제작은 크라운을 사용하여 즉시 완료할 수 있다.</a:t>
            </a:r>
          </a:p>
          <a:p>
            <a:pPr indent="-228600" lvl="0" marL="9144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-US">
                <a:solidFill>
                  <a:schemeClr val="dk1"/>
                </a:solidFill>
              </a:rPr>
              <a:t>제작을 시작하기 전에 제작에 걸리는 시간과 (자원이 부족할 경우에 한해) 부족한 자원(필요한 자원 – 보유 중인 자원)을 그에 상응하는 크라운으로 대체해 작업을 즉시 완료시킨다.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S2_즉시가속_v1.1</a:t>
            </a:r>
            <a:r>
              <a:rPr lang="en-US">
                <a:solidFill>
                  <a:schemeClr val="dk1"/>
                </a:solidFill>
              </a:rPr>
              <a:t> 참조)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수성병기 제작은 크라운을 사용하여 즉시 가속할 수 있다.</a:t>
            </a:r>
          </a:p>
          <a:p>
            <a:pPr indent="-228600" lvl="0" marL="914400" rtl="0">
              <a:lnSpc>
                <a:spcPct val="150000"/>
              </a:lnSpc>
              <a:spcBef>
                <a:spcPts val="0"/>
              </a:spcBef>
              <a:buChar char="-"/>
            </a:pPr>
            <a:r>
              <a:rPr lang="en-US">
                <a:solidFill>
                  <a:schemeClr val="dk1"/>
                </a:solidFill>
              </a:rPr>
              <a:t>이미 시작한 제작의 남은 시간을 그에 상응하는 크라운으로 대체해 제작을 즉시 완료시킨다.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S2_즉시가속_v1.1</a:t>
            </a:r>
            <a:r>
              <a:rPr lang="en-US">
                <a:solidFill>
                  <a:schemeClr val="dk1"/>
                </a:solidFill>
              </a:rPr>
              <a:t> 참조)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제작 중인 수성병기는 ‘공용 가속 아이템’이나 ‘제작 가속 아이템’을 사용하여 남은 시간을 단축시킬 수 있다.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제작이 완료된 수성병기는 수집대기 상태가 되고 전쟁공방 건물 위에 제작 완료 아이콘이 노출된다.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아이콘을 터치하면 전쟁공방은 대기 상태로 전환된다.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수성병기의 생산 속도는 영주 스킬, 아카데미 과학기술 연구를 통해 증가할 수 있다.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수성병기의 최대 보유량은 영주 스킬, 아카데미 과학기술 연구를 통해 증가할 수 있다.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-US">
                <a:solidFill>
                  <a:schemeClr val="dk1"/>
                </a:solidFill>
              </a:rPr>
              <a:t>수성 병기의 최대 보유량은 성벽의 레벨에 비례하여 증가한다. (테이블로 정의.</a:t>
            </a:r>
            <a:r>
              <a:rPr lang="en-US">
                <a:solidFill>
                  <a:schemeClr val="dk1"/>
                </a:solidFill>
                <a:hlinkClick r:id="rId5"/>
              </a:rPr>
              <a:t>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S2_성벽_1.5</a:t>
            </a:r>
            <a:r>
              <a:rPr lang="en-US">
                <a:solidFill>
                  <a:schemeClr val="dk1"/>
                </a:solidFill>
              </a:rPr>
              <a:t> 참조)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056" y="1292070"/>
            <a:ext cx="1463853" cy="147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1154900" y="2666524"/>
            <a:ext cx="761747" cy="651951"/>
            <a:chOff x="1176662" y="2547988"/>
            <a:chExt cx="761747" cy="651951"/>
          </a:xfrm>
        </p:grpSpPr>
        <p:sp>
          <p:nvSpPr>
            <p:cNvPr id="117" name="Shape 117"/>
            <p:cNvSpPr/>
            <p:nvPr/>
          </p:nvSpPr>
          <p:spPr>
            <a:xfrm>
              <a:off x="1291950" y="254798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19" name="Shape 119"/>
            <p:cNvSpPr/>
            <p:nvPr/>
          </p:nvSpPr>
          <p:spPr>
            <a:xfrm rot="-5400000">
              <a:off x="1347248" y="2594641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626306" y="2465552"/>
            <a:ext cx="646331" cy="668246"/>
            <a:chOff x="503468" y="2219100"/>
            <a:chExt cx="646331" cy="668246"/>
          </a:xfrm>
        </p:grpSpPr>
        <p:sp>
          <p:nvSpPr>
            <p:cNvPr id="121" name="Shape 121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23" name="Shape 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Shape 124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기본 아이콘 설명</a:t>
            </a:r>
          </a:p>
        </p:txBody>
      </p:sp>
      <p:sp>
        <p:nvSpPr>
          <p:cNvPr id="125" name="Shape 125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2991536" y="1503120"/>
            <a:ext cx="69292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전쟁공방을 터치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세부 정보 : 세부 정보 화면으로 이동 합니다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업그레이드 : 업그레이드 정보 화면으로 이동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5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제작 : 수성병기 생산 UI로 이동합니다.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Shape 127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8" name="Shape 128"/>
          <p:cNvSpPr/>
          <p:nvPr/>
        </p:nvSpPr>
        <p:spPr>
          <a:xfrm>
            <a:off x="1087641" y="1432230"/>
            <a:ext cx="85008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1007032" y="1456424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1" name="Shape 131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32" name="Shape 132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133" name="Shape 133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34" name="Shape 134"/>
            <p:cNvCxnSpPr>
              <a:stCxn id="133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35" name="Shape 135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2997282" y="4864737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전쟁공방 업그레이드 완료</a:t>
            </a:r>
          </a:p>
        </p:txBody>
      </p:sp>
      <p:cxnSp>
        <p:nvCxnSpPr>
          <p:cNvPr id="137" name="Shape 137"/>
          <p:cNvCxnSpPr/>
          <p:nvPr/>
        </p:nvCxnSpPr>
        <p:spPr>
          <a:xfrm flipH="1" rot="10800000">
            <a:off x="2991536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8" name="Shape 138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506" y="3558766"/>
            <a:ext cx="1463853" cy="147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56" y="4308401"/>
            <a:ext cx="1375301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Shape 141"/>
          <p:cNvGrpSpPr/>
          <p:nvPr/>
        </p:nvGrpSpPr>
        <p:grpSpPr>
          <a:xfrm>
            <a:off x="1067308" y="5013810"/>
            <a:ext cx="834311" cy="121725"/>
            <a:chOff x="1005733" y="1878158"/>
            <a:chExt cx="834311" cy="121725"/>
          </a:xfrm>
        </p:grpSpPr>
        <p:sp>
          <p:nvSpPr>
            <p:cNvPr id="142" name="Shape 142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1288850" y="3463213"/>
            <a:ext cx="503647" cy="466531"/>
            <a:chOff x="1288850" y="3614333"/>
            <a:chExt cx="503647" cy="466531"/>
          </a:xfrm>
        </p:grpSpPr>
        <p:sp>
          <p:nvSpPr>
            <p:cNvPr id="145" name="Shape 145"/>
            <p:cNvSpPr/>
            <p:nvPr/>
          </p:nvSpPr>
          <p:spPr>
            <a:xfrm>
              <a:off x="1288850" y="361433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28575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300055" y="3688982"/>
              <a:ext cx="492442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무료</a:t>
              </a:r>
            </a:p>
          </p:txBody>
        </p:sp>
      </p:grpSp>
      <p:grpSp>
        <p:nvGrpSpPr>
          <p:cNvPr id="147" name="Shape 147"/>
          <p:cNvGrpSpPr/>
          <p:nvPr/>
        </p:nvGrpSpPr>
        <p:grpSpPr>
          <a:xfrm>
            <a:off x="1885315" y="2485802"/>
            <a:ext cx="493846" cy="647995"/>
            <a:chOff x="569166" y="2239350"/>
            <a:chExt cx="493846" cy="647995"/>
          </a:xfrm>
        </p:grpSpPr>
        <p:sp>
          <p:nvSpPr>
            <p:cNvPr id="148" name="Shape 148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622627" y="2656514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제작</a:t>
              </a:r>
            </a:p>
          </p:txBody>
        </p:sp>
        <p:pic>
          <p:nvPicPr>
            <p:cNvPr id="150" name="Shape 1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6647" y="2291064"/>
              <a:ext cx="350753" cy="350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15538" y="142595"/>
            <a:ext cx="3512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건설 상태 아이콘 설명</a:t>
            </a:r>
          </a:p>
        </p:txBody>
      </p:sp>
      <p:sp>
        <p:nvSpPr>
          <p:cNvPr id="157" name="Shape 157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전쟁공방 건설 완료</a:t>
            </a:r>
          </a:p>
        </p:txBody>
      </p:sp>
      <p:cxnSp>
        <p:nvCxnSpPr>
          <p:cNvPr id="158" name="Shape 158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" name="Shape 159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0" name="Shape 160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41" y="842762"/>
            <a:ext cx="1463853" cy="147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Shape 162"/>
          <p:cNvGrpSpPr/>
          <p:nvPr/>
        </p:nvGrpSpPr>
        <p:grpSpPr>
          <a:xfrm>
            <a:off x="387342" y="2015042"/>
            <a:ext cx="646331" cy="668246"/>
            <a:chOff x="387342" y="2015042"/>
            <a:chExt cx="646331" cy="668246"/>
          </a:xfrm>
        </p:grpSpPr>
        <p:sp>
          <p:nvSpPr>
            <p:cNvPr id="163" name="Shape 163"/>
            <p:cNvSpPr/>
            <p:nvPr/>
          </p:nvSpPr>
          <p:spPr>
            <a:xfrm>
              <a:off x="453041" y="203529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87342" y="245245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65" name="Shape 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962" y="2015042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6" name="Shape 166"/>
          <p:cNvCxnSpPr/>
          <p:nvPr/>
        </p:nvCxnSpPr>
        <p:spPr>
          <a:xfrm>
            <a:off x="890905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7" name="Shape 167"/>
          <p:cNvSpPr/>
          <p:nvPr/>
        </p:nvSpPr>
        <p:spPr>
          <a:xfrm>
            <a:off x="1014462" y="910825"/>
            <a:ext cx="7594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890905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9" name="Shape 169"/>
          <p:cNvCxnSpPr/>
          <p:nvPr/>
        </p:nvCxnSpPr>
        <p:spPr>
          <a:xfrm rot="-5400000">
            <a:off x="1781474" y="1049240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0" name="Shape 170"/>
          <p:cNvCxnSpPr/>
          <p:nvPr/>
        </p:nvCxnSpPr>
        <p:spPr>
          <a:xfrm rot="-5400000">
            <a:off x="804870" y="104301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1" name="Shape 171"/>
          <p:cNvGrpSpPr/>
          <p:nvPr/>
        </p:nvGrpSpPr>
        <p:grpSpPr>
          <a:xfrm>
            <a:off x="1840046" y="1931280"/>
            <a:ext cx="631557" cy="757907"/>
            <a:chOff x="1840046" y="1648680"/>
            <a:chExt cx="631557" cy="757907"/>
          </a:xfrm>
        </p:grpSpPr>
        <p:sp>
          <p:nvSpPr>
            <p:cNvPr id="172" name="Shape 172"/>
            <p:cNvSpPr/>
            <p:nvPr/>
          </p:nvSpPr>
          <p:spPr>
            <a:xfrm>
              <a:off x="1868116" y="1717944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919242" y="2175756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  <p:pic>
          <p:nvPicPr>
            <p:cNvPr id="174" name="Shape 1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046" y="1648680"/>
              <a:ext cx="631557" cy="63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Shape 175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76" name="Shape 176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81" name="Shape 181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82" name="Shape 182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Shape 183"/>
          <p:cNvCxnSpPr>
            <a:endCxn id="177" idx="0"/>
          </p:cNvCxnSpPr>
          <p:nvPr/>
        </p:nvCxnSpPr>
        <p:spPr>
          <a:xfrm>
            <a:off x="1430418" y="2853760"/>
            <a:ext cx="343500" cy="828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4" name="Shape 184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85" name="Shape 185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186" name="Shape 186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87" name="Shape 187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8" name="Shape 188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9" name="Shape 189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90" name="Shape 190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120" y="1487141"/>
            <a:ext cx="1446799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005733" y="2089661"/>
            <a:ext cx="834311" cy="121725"/>
            <a:chOff x="1005733" y="1878158"/>
            <a:chExt cx="834311" cy="121725"/>
          </a:xfrm>
        </p:grpSpPr>
        <p:sp>
          <p:nvSpPr>
            <p:cNvPr id="193" name="Shape 193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00:03:59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1107191" y="2193780"/>
            <a:ext cx="646331" cy="660039"/>
            <a:chOff x="1107191" y="2026582"/>
            <a:chExt cx="646331" cy="660039"/>
          </a:xfrm>
        </p:grpSpPr>
        <p:sp>
          <p:nvSpPr>
            <p:cNvPr id="196" name="Shape 196"/>
            <p:cNvSpPr/>
            <p:nvPr/>
          </p:nvSpPr>
          <p:spPr>
            <a:xfrm>
              <a:off x="1107191" y="245578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즉시가속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1175825" y="2026582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Shape 1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5254" y="2041763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/>
            <p:nvPr/>
          </p:nvSpPr>
          <p:spPr>
            <a:xfrm>
              <a:off x="1197055" y="2264621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가속 아이템 사용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09" name="Shape 209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10" name="Shape 210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6" name="Shape 216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7" name="Shape 217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18" name="Shape 218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19" name="Shape 219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20" name="Shape 220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21" name="Shape 221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25" name="Shape 2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2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Shape 2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Shape 228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31" name="Shape 231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35" name="Shape 235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6" name="Shape 236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Shape 243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44" name="Shape 244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45" name="Shape 245"/>
          <p:cNvSpPr/>
          <p:nvPr/>
        </p:nvSpPr>
        <p:spPr>
          <a:xfrm>
            <a:off x="6551230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46" name="Shape 246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47" name="Shape 247"/>
          <p:cNvCxnSpPr>
            <a:stCxn id="236" idx="3"/>
            <a:endCxn id="245" idx="1"/>
          </p:cNvCxnSpPr>
          <p:nvPr/>
        </p:nvCxnSpPr>
        <p:spPr>
          <a:xfrm flipH="1" rot="10800000">
            <a:off x="5892059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8" name="Shape 248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6341894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50" name="Shape 250"/>
          <p:cNvCxnSpPr>
            <a:stCxn id="223" idx="3"/>
            <a:endCxn id="249" idx="1"/>
          </p:cNvCxnSpPr>
          <p:nvPr/>
        </p:nvCxnSpPr>
        <p:spPr>
          <a:xfrm>
            <a:off x="6017258" y="3572240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1" name="Shape 251"/>
          <p:cNvSpPr/>
          <p:nvPr/>
        </p:nvSpPr>
        <p:spPr>
          <a:xfrm>
            <a:off x="6417369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52" name="Shape 252"/>
          <p:cNvCxnSpPr>
            <a:stCxn id="224" idx="3"/>
            <a:endCxn id="251" idx="1"/>
          </p:cNvCxnSpPr>
          <p:nvPr/>
        </p:nvCxnSpPr>
        <p:spPr>
          <a:xfrm>
            <a:off x="5206426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3" name="Shape 253"/>
          <p:cNvCxnSpPr>
            <a:stCxn id="221" idx="0"/>
            <a:endCxn id="244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4" name="Shape 254"/>
          <p:cNvCxnSpPr>
            <a:endCxn id="246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5" name="Shape 255"/>
          <p:cNvSpPr/>
          <p:nvPr/>
        </p:nvSpPr>
        <p:spPr>
          <a:xfrm>
            <a:off x="6453891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Shape 256"/>
          <p:cNvCxnSpPr>
            <a:stCxn id="251" idx="3"/>
            <a:endCxn id="255" idx="3"/>
          </p:cNvCxnSpPr>
          <p:nvPr/>
        </p:nvCxnSpPr>
        <p:spPr>
          <a:xfrm flipH="1">
            <a:off x="9381497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7" name="Shape 257"/>
          <p:cNvSpPr/>
          <p:nvPr/>
        </p:nvSpPr>
        <p:spPr>
          <a:xfrm>
            <a:off x="722396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6" name="Shape 266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7" name="Shape 267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73" name="Shape 273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74" name="Shape 274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75" name="Shape 275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76" name="Shape 276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7" name="Shape 277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78" name="Shape 278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82" name="Shape 2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88" name="Shape 288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92" name="Shape 292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93" name="Shape 293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896544" y="1761002"/>
              <a:ext cx="13933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Shape 300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15538" y="142595"/>
            <a:ext cx="3199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시스템 키패드 처리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Shape 303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4" name="Shape 304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06" name="Shape 306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Shape 307"/>
          <p:cNvCxnSpPr>
            <a:stCxn id="306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215538" y="142595"/>
            <a:ext cx="4429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건설 시, 가속 아이템 개수 셋팅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7" name="Shape 317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8" name="Shape 318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24" name="Shape 324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25" name="Shape 325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26" name="Shape 326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27" name="Shape 327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28" name="Shape 328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29" name="Shape 329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33" name="Shape 3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Shape 3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Shape 3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Shape 336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39" name="Shape 339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43" name="Shape 343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44" name="Shape 344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Shape 351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52" name="Shape 352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cxnSp>
        <p:nvCxnSpPr>
          <p:cNvPr id="354" name="Shape 354"/>
          <p:cNvCxnSpPr>
            <a:stCxn id="331" idx="3"/>
            <a:endCxn id="353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